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6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10693400" cy="7556500"/>
  <p:notesSz cx="7556500" cy="10693400"/>
  <p:defaultTextStyle>
    <a:defPPr>
      <a:defRPr lang="ru-RU"/>
    </a:defPPr>
    <a:lvl1pPr marL="0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8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5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72" y="408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56447" y="362713"/>
            <a:ext cx="9977764" cy="6827976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9525" y="478382"/>
            <a:ext cx="9714352" cy="3425613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44779" y="2005597"/>
            <a:ext cx="9089390" cy="2015067"/>
          </a:xfrm>
        </p:spPr>
        <p:txBody>
          <a:bodyPr lIns="52139" rIns="52139" bIns="52139"/>
          <a:lstStyle>
            <a:lvl1pPr algn="r">
              <a:defRPr sz="51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844779" y="4060360"/>
            <a:ext cx="9089390" cy="1007533"/>
          </a:xfrm>
        </p:spPr>
        <p:txBody>
          <a:bodyPr lIns="208556" tIns="0"/>
          <a:lstStyle>
            <a:lvl1pPr marL="41711" indent="0" algn="r">
              <a:spcBef>
                <a:spcPts val="0"/>
              </a:spcBef>
              <a:buNone/>
              <a:defRPr sz="2300">
                <a:solidFill>
                  <a:schemeClr val="bg2">
                    <a:shade val="25000"/>
                  </a:schemeClr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137" y="5491057"/>
            <a:ext cx="9570593" cy="1158663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8137" y="584369"/>
            <a:ext cx="9570593" cy="461450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587733"/>
            <a:ext cx="2316903" cy="5793316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3782" y="587730"/>
            <a:ext cx="6950710" cy="579331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137" y="5491057"/>
            <a:ext cx="9570593" cy="1158663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137" y="584369"/>
            <a:ext cx="9570593" cy="4614503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56447" y="362713"/>
            <a:ext cx="9977764" cy="6827976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9525" y="478383"/>
            <a:ext cx="9714352" cy="4783501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7702" y="5430605"/>
            <a:ext cx="9570593" cy="745575"/>
          </a:xfrm>
        </p:spPr>
        <p:txBody>
          <a:bodyPr lIns="104278" bIns="0" anchor="b"/>
          <a:lstStyle>
            <a:lvl1pPr algn="l">
              <a:buNone/>
              <a:defRPr sz="41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7702" y="6197348"/>
            <a:ext cx="9570593" cy="463465"/>
          </a:xfrm>
        </p:spPr>
        <p:txBody>
          <a:bodyPr lIns="135562" tIns="0" anchor="t"/>
          <a:lstStyle>
            <a:lvl1pPr marL="0" marR="41711" indent="0" algn="l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1506" y="584369"/>
            <a:ext cx="4598162" cy="483616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61129" y="584369"/>
            <a:ext cx="4598162" cy="483616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137" y="5491057"/>
            <a:ext cx="9570593" cy="1158663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0115" y="638455"/>
            <a:ext cx="4598162" cy="872845"/>
          </a:xfrm>
        </p:spPr>
        <p:txBody>
          <a:bodyPr lIns="166845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40453" y="638455"/>
            <a:ext cx="4598162" cy="872845"/>
          </a:xfrm>
        </p:spPr>
        <p:txBody>
          <a:bodyPr lIns="156417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710115" y="1595261"/>
            <a:ext cx="4598162" cy="3845419"/>
          </a:xfrm>
        </p:spPr>
        <p:txBody>
          <a:bodyPr anchor="t"/>
          <a:lstStyle>
            <a:lvl1pPr algn="l">
              <a:defRPr sz="2700"/>
            </a:lvl1pPr>
            <a:lvl2pPr algn="l">
              <a:defRPr sz="2300"/>
            </a:lvl2pPr>
            <a:lvl3pPr algn="l">
              <a:defRPr sz="21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40453" y="1595261"/>
            <a:ext cx="4598162" cy="3845419"/>
          </a:xfrm>
        </p:spPr>
        <p:txBody>
          <a:bodyPr anchor="t"/>
          <a:lstStyle>
            <a:lvl1pPr algn="l">
              <a:defRPr sz="2700"/>
            </a:lvl1pPr>
            <a:lvl2pPr algn="l">
              <a:defRPr sz="2300"/>
            </a:lvl2pPr>
            <a:lvl3pPr algn="l">
              <a:defRPr sz="21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447" y="362713"/>
            <a:ext cx="9977764" cy="6827976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300" y="587728"/>
            <a:ext cx="3475355" cy="1007533"/>
          </a:xfrm>
        </p:spPr>
        <p:txBody>
          <a:bodyPr anchor="b"/>
          <a:lstStyle>
            <a:lvl1pPr algn="l">
              <a:buNone/>
              <a:defRPr sz="25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477374" y="1595263"/>
            <a:ext cx="3475355" cy="4634512"/>
          </a:xfrm>
        </p:spPr>
        <p:txBody>
          <a:bodyPr lIns="104278"/>
          <a:lstStyle>
            <a:lvl1pPr marL="20856" marR="20856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100">
                <a:solidFill>
                  <a:schemeClr val="tx1"/>
                </a:solidFill>
              </a:defRPr>
            </a:lvl3pPr>
            <a:lvl4pPr>
              <a:buNone/>
              <a:defRPr sz="1000">
                <a:solidFill>
                  <a:schemeClr val="tx1"/>
                </a:solidFill>
              </a:defRPr>
            </a:lvl4pPr>
            <a:lvl5pPr>
              <a:buNone/>
              <a:defRPr sz="10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890383" y="1024881"/>
            <a:ext cx="5410036" cy="5205591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7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56447" y="362713"/>
            <a:ext cx="9977764" cy="6827976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7485381" y="478382"/>
            <a:ext cx="2718496" cy="4785783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5522543"/>
            <a:ext cx="9624060" cy="1158663"/>
          </a:xfrm>
        </p:spPr>
        <p:txBody>
          <a:bodyPr anchor="t"/>
          <a:lstStyle>
            <a:lvl1pPr algn="l">
              <a:buNone/>
              <a:defRPr sz="41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7557783" y="587728"/>
            <a:ext cx="2619883" cy="4640427"/>
          </a:xfrm>
        </p:spPr>
        <p:txBody>
          <a:bodyPr lIns="104278"/>
          <a:lstStyle>
            <a:lvl1pPr marL="52139" indent="0" algn="l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>
              <a:defRPr sz="14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000">
                <a:solidFill>
                  <a:srgbClr val="FFFFFF"/>
                </a:solidFill>
              </a:defRPr>
            </a:lvl4pPr>
            <a:lvl5pPr>
              <a:defRPr sz="10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2898" y="480152"/>
            <a:ext cx="6929323" cy="4785783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6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447" y="362713"/>
            <a:ext cx="9977764" cy="6827976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9525" y="478382"/>
            <a:ext cx="9714352" cy="604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88137" y="5493382"/>
            <a:ext cx="9570593" cy="1158663"/>
          </a:xfrm>
          <a:prstGeom prst="rect">
            <a:avLst/>
          </a:prstGeom>
        </p:spPr>
        <p:txBody>
          <a:bodyPr vert="horz" lIns="104278" tIns="52139" rIns="104278" bIns="52139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88137" y="584369"/>
            <a:ext cx="9570593" cy="4614503"/>
          </a:xfrm>
          <a:prstGeom prst="rect">
            <a:avLst/>
          </a:prstGeom>
        </p:spPr>
        <p:txBody>
          <a:bodyPr vert="horz" lIns="208556" tIns="104278" rIns="104278" bIns="52139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4416206" y="6734381"/>
            <a:ext cx="2673350" cy="402314"/>
          </a:xfrm>
          <a:prstGeom prst="rect">
            <a:avLst/>
          </a:prstGeom>
        </p:spPr>
        <p:txBody>
          <a:bodyPr vert="horz" lIns="104278" tIns="52139" rIns="104278" bIns="5213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7089556" y="6734381"/>
            <a:ext cx="2673350" cy="402314"/>
          </a:xfrm>
          <a:prstGeom prst="rect">
            <a:avLst/>
          </a:prstGeom>
        </p:spPr>
        <p:txBody>
          <a:bodyPr vert="horz" lIns="104278" tIns="52139" rIns="104278" bIns="52139" anchor="b"/>
          <a:lstStyle>
            <a:lvl1pPr algn="l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9762906" y="6734381"/>
            <a:ext cx="534670" cy="402314"/>
          </a:xfrm>
          <a:prstGeom prst="rect">
            <a:avLst/>
          </a:prstGeom>
        </p:spPr>
        <p:txBody>
          <a:bodyPr vert="horz" lIns="104278" tIns="52139" rIns="104278" bIns="5213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02407" indent="-302407" algn="l" rtl="0" eaLnBrk="1" latinLnBrk="0" hangingPunct="1">
        <a:spcBef>
          <a:spcPts val="285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25669" indent="-229412" algn="l" rtl="0" eaLnBrk="1" latinLnBrk="0" hangingPunct="1">
        <a:spcBef>
          <a:spcPts val="285"/>
        </a:spcBef>
        <a:buClr>
          <a:schemeClr val="accent1"/>
        </a:buClr>
        <a:buSzPct val="100000"/>
        <a:buFont typeface="Verdana"/>
        <a:buChar char="◦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896792" indent="-208556" algn="l" rtl="0" eaLnBrk="1" latinLnBrk="0" hangingPunct="1">
        <a:spcBef>
          <a:spcPts val="285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7916" indent="-208556" algn="l" rtl="0" eaLnBrk="1" latinLnBrk="0" hangingPunct="1">
        <a:spcBef>
          <a:spcPts val="262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59894" indent="-208556" algn="l" rtl="0" eaLnBrk="1" latinLnBrk="0" hangingPunct="1">
        <a:spcBef>
          <a:spcPts val="28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699734" indent="-208556" algn="l" rtl="0" eaLnBrk="1" latinLnBrk="0" hangingPunct="1">
        <a:spcBef>
          <a:spcPts val="285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39574" indent="-208556" algn="l" rtl="0" eaLnBrk="1" latinLnBrk="0" hangingPunct="1">
        <a:spcBef>
          <a:spcPts val="29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189842" indent="-208556" algn="l" rtl="0" eaLnBrk="1" latinLnBrk="0" hangingPunct="1">
        <a:spcBef>
          <a:spcPts val="293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50537" indent="-208556" algn="l" rtl="0" eaLnBrk="1" latinLnBrk="0" hangingPunct="1">
        <a:spcBef>
          <a:spcPts val="29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0821" y="2357503"/>
            <a:ext cx="6760206" cy="157991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2600" b="1" spc="-5" dirty="0">
                <a:latin typeface="Times New Roman"/>
                <a:cs typeface="Times New Roman"/>
              </a:rPr>
              <a:t>Математический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квест</a:t>
            </a:r>
            <a:r>
              <a:rPr sz="2600" b="1" spc="10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«МИФ»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algn="ctr">
              <a:spcBef>
                <a:spcPts val="2489"/>
              </a:spcBef>
            </a:pPr>
            <a:r>
              <a:rPr sz="2600">
                <a:latin typeface="Times New Roman"/>
                <a:cs typeface="Times New Roman"/>
              </a:rPr>
              <a:t>Игра-конкурс</a:t>
            </a:r>
            <a:r>
              <a:rPr sz="2600" spc="-21">
                <a:latin typeface="Times New Roman"/>
                <a:cs typeface="Times New Roman"/>
              </a:rPr>
              <a:t> </a:t>
            </a:r>
            <a:r>
              <a:rPr lang="ru-RU" sz="2600" spc="-21" dirty="0" smtClean="0">
                <a:latin typeface="Times New Roman"/>
                <a:cs typeface="Times New Roman"/>
              </a:rPr>
              <a:t>для </a:t>
            </a:r>
            <a:r>
              <a:rPr lang="ru-RU" sz="2600" spc="-5" dirty="0" smtClean="0">
                <a:latin typeface="Times New Roman"/>
                <a:cs typeface="Times New Roman"/>
              </a:rPr>
              <a:t>7</a:t>
            </a:r>
            <a:r>
              <a:rPr lang="ru-RU" sz="2600" spc="-10" dirty="0" smtClean="0">
                <a:latin typeface="Times New Roman"/>
                <a:cs typeface="Times New Roman"/>
              </a:rPr>
              <a:t>-го </a:t>
            </a:r>
            <a:r>
              <a:rPr sz="2600" spc="-5" smtClean="0">
                <a:latin typeface="Times New Roman"/>
                <a:cs typeface="Times New Roman"/>
              </a:rPr>
              <a:t>класса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9967" y="297952"/>
            <a:ext cx="8698497" cy="6479977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1300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" algn="ctr"/>
            <a:r>
              <a:rPr sz="2000" b="1" spc="-5" dirty="0">
                <a:solidFill>
                  <a:schemeClr val="accent3"/>
                </a:solidFill>
                <a:latin typeface="Times New Roman"/>
                <a:cs typeface="Times New Roman"/>
              </a:rPr>
              <a:t>Математический</a:t>
            </a:r>
            <a:r>
              <a:rPr sz="2000" b="1" spc="-15" dirty="0">
                <a:solidFill>
                  <a:schemeClr val="accent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chemeClr val="accent3"/>
                </a:solidFill>
                <a:latin typeface="Times New Roman"/>
                <a:cs typeface="Times New Roman"/>
              </a:rPr>
              <a:t>квест</a:t>
            </a:r>
            <a:r>
              <a:rPr sz="2000" b="1" spc="-10" dirty="0">
                <a:solidFill>
                  <a:schemeClr val="accent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chemeClr val="accent3"/>
                </a:solidFill>
                <a:latin typeface="Times New Roman"/>
                <a:cs typeface="Times New Roman"/>
              </a:rPr>
              <a:t>«МИФ»</a:t>
            </a:r>
            <a:endParaRPr sz="2000">
              <a:solidFill>
                <a:schemeClr val="accent3"/>
              </a:solidFill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372074">
              <a:lnSpc>
                <a:spcPts val="1370"/>
              </a:lnSpc>
            </a:pPr>
            <a:r>
              <a:rPr sz="1600" b="1" i="1" spc="-5" dirty="0">
                <a:latin typeface="Times New Roman"/>
                <a:cs typeface="Times New Roman"/>
              </a:rPr>
              <a:t>Наука</a:t>
            </a:r>
            <a:r>
              <a:rPr sz="1600" b="1" i="1" spc="-21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важная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поможет!</a:t>
            </a:r>
            <a:endParaRPr sz="1600" b="1" i="1">
              <a:latin typeface="Times New Roman"/>
              <a:cs typeface="Times New Roman"/>
            </a:endParaRPr>
          </a:p>
          <a:p>
            <a:pPr marL="372074" marR="3895346">
              <a:lnSpc>
                <a:spcPts val="1380"/>
              </a:lnSpc>
              <a:spcBef>
                <a:spcPts val="6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Как сложно без нее прожить </a:t>
            </a:r>
            <a:r>
              <a:rPr sz="1600" b="1" i="1" spc="-28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Задачи сложные </a:t>
            </a:r>
            <a:r>
              <a:rPr sz="1600" b="1" i="1" dirty="0">
                <a:latin typeface="Times New Roman"/>
                <a:cs typeface="Times New Roman"/>
              </a:rPr>
              <a:t>по жизни </a:t>
            </a:r>
            <a:r>
              <a:rPr sz="1600" b="1" i="1" spc="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Не</a:t>
            </a:r>
            <a:r>
              <a:rPr sz="1600" b="1" i="1" spc="-2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сможешь</a:t>
            </a:r>
            <a:r>
              <a:rPr sz="1600" b="1" i="1" spc="-10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без</a:t>
            </a:r>
            <a:r>
              <a:rPr sz="1600" b="1" i="1" spc="-10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нее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решить.</a:t>
            </a:r>
            <a:endParaRPr sz="1600" b="1" i="1">
              <a:latin typeface="Times New Roman"/>
              <a:cs typeface="Times New Roman"/>
            </a:endParaRPr>
          </a:p>
          <a:p>
            <a:pPr marL="372074" marR="3485811">
              <a:lnSpc>
                <a:spcPts val="1380"/>
              </a:lnSpc>
            </a:pPr>
            <a:r>
              <a:rPr sz="1600" b="1" i="1" spc="-5" dirty="0">
                <a:latin typeface="Times New Roman"/>
                <a:cs typeface="Times New Roman"/>
              </a:rPr>
              <a:t>Мы </a:t>
            </a:r>
            <a:r>
              <a:rPr sz="1600" b="1" i="1" dirty="0">
                <a:latin typeface="Times New Roman"/>
                <a:cs typeface="Times New Roman"/>
              </a:rPr>
              <a:t>с </a:t>
            </a:r>
            <a:r>
              <a:rPr sz="1600" b="1" i="1" spc="-5" dirty="0">
                <a:latin typeface="Times New Roman"/>
                <a:cs typeface="Times New Roman"/>
              </a:rPr>
              <a:t>нею </a:t>
            </a:r>
            <a:r>
              <a:rPr sz="1600" b="1" i="1" dirty="0">
                <a:latin typeface="Times New Roman"/>
                <a:cs typeface="Times New Roman"/>
              </a:rPr>
              <a:t>в школе </a:t>
            </a:r>
            <a:r>
              <a:rPr sz="1600" b="1" i="1" spc="-5" dirty="0">
                <a:latin typeface="Times New Roman"/>
                <a:cs typeface="Times New Roman"/>
              </a:rPr>
              <a:t>крепко дружим, </a:t>
            </a:r>
            <a:r>
              <a:rPr sz="1600" b="1" i="1" spc="-290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И</a:t>
            </a:r>
            <a:r>
              <a:rPr sz="1600" b="1" i="1" spc="-10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каждый</a:t>
            </a:r>
            <a:r>
              <a:rPr sz="1600" b="1" i="1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прожитый</a:t>
            </a:r>
            <a:r>
              <a:rPr sz="1600" b="1" i="1" spc="10" dirty="0">
                <a:latin typeface="Times New Roman"/>
                <a:cs typeface="Times New Roman"/>
              </a:rPr>
              <a:t> </a:t>
            </a:r>
            <a:r>
              <a:rPr sz="1600" b="1" i="1" spc="-10" dirty="0">
                <a:latin typeface="Times New Roman"/>
                <a:cs typeface="Times New Roman"/>
              </a:rPr>
              <a:t>урок</a:t>
            </a:r>
            <a:endParaRPr sz="1600" b="1" i="1">
              <a:latin typeface="Times New Roman"/>
              <a:cs typeface="Times New Roman"/>
            </a:endParaRPr>
          </a:p>
          <a:p>
            <a:pPr marL="372074">
              <a:lnSpc>
                <a:spcPts val="1315"/>
              </a:lnSpc>
            </a:pPr>
            <a:r>
              <a:rPr sz="1600" b="1" i="1" spc="-5" dirty="0">
                <a:latin typeface="Times New Roman"/>
                <a:cs typeface="Times New Roman"/>
              </a:rPr>
              <a:t>Нас</a:t>
            </a:r>
            <a:r>
              <a:rPr sz="1600" b="1" i="1" spc="-21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в</a:t>
            </a:r>
            <a:r>
              <a:rPr sz="1600" b="1" i="1" spc="-5" dirty="0">
                <a:latin typeface="Times New Roman"/>
                <a:cs typeface="Times New Roman"/>
              </a:rPr>
              <a:t> мире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нового</a:t>
            </a:r>
            <a:r>
              <a:rPr sz="1600" b="1" i="1" spc="-10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закружит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,</a:t>
            </a:r>
            <a:endParaRPr sz="1600" b="1" i="1">
              <a:latin typeface="Times New Roman"/>
              <a:cs typeface="Times New Roman"/>
            </a:endParaRPr>
          </a:p>
          <a:p>
            <a:pPr marL="372074" marR="3902330">
              <a:lnSpc>
                <a:spcPts val="1380"/>
              </a:lnSpc>
              <a:spcBef>
                <a:spcPts val="65"/>
              </a:spcBef>
            </a:pPr>
            <a:r>
              <a:rPr sz="1600" b="1" i="1" dirty="0">
                <a:latin typeface="Times New Roman"/>
                <a:cs typeface="Times New Roman"/>
              </a:rPr>
              <a:t>К </a:t>
            </a:r>
            <a:r>
              <a:rPr sz="1600" b="1" i="1" spc="-5" dirty="0">
                <a:latin typeface="Times New Roman"/>
                <a:cs typeface="Times New Roman"/>
              </a:rPr>
              <a:t>великим тайнам подведет! </a:t>
            </a:r>
            <a:r>
              <a:rPr sz="1600" b="1" i="1" spc="-28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И о какой же </a:t>
            </a:r>
            <a:r>
              <a:rPr sz="1600" b="1" i="1" spc="-5" dirty="0">
                <a:latin typeface="Times New Roman"/>
                <a:cs typeface="Times New Roman"/>
              </a:rPr>
              <a:t>мы науке </a:t>
            </a:r>
            <a:r>
              <a:rPr sz="1600" b="1" i="1" dirty="0">
                <a:latin typeface="Times New Roman"/>
                <a:cs typeface="Times New Roman"/>
              </a:rPr>
              <a:t> Упорно</a:t>
            </a:r>
            <a:r>
              <a:rPr sz="1600" b="1" i="1" spc="-10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с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вами</a:t>
            </a:r>
            <a:r>
              <a:rPr sz="1600" b="1" i="1" spc="-10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говорим?</a:t>
            </a:r>
            <a:endParaRPr sz="1600" b="1" i="1">
              <a:latin typeface="Times New Roman"/>
              <a:cs typeface="Times New Roman"/>
            </a:endParaRPr>
          </a:p>
          <a:p>
            <a:pPr marL="372074" marR="4160115">
              <a:lnSpc>
                <a:spcPts val="1380"/>
              </a:lnSpc>
            </a:pPr>
            <a:r>
              <a:rPr sz="1600" b="1" i="1" spc="-5" dirty="0">
                <a:latin typeface="Times New Roman"/>
                <a:cs typeface="Times New Roman"/>
              </a:rPr>
              <a:t>Сегодня игры </a:t>
            </a:r>
            <a:r>
              <a:rPr sz="1600" b="1" i="1" dirty="0">
                <a:latin typeface="Times New Roman"/>
                <a:cs typeface="Times New Roman"/>
              </a:rPr>
              <a:t>и </a:t>
            </a:r>
            <a:r>
              <a:rPr sz="1600" b="1" i="1" spc="-5" dirty="0">
                <a:latin typeface="Times New Roman"/>
                <a:cs typeface="Times New Roman"/>
              </a:rPr>
              <a:t>забавы </a:t>
            </a:r>
            <a:r>
              <a:rPr sz="1600" b="1" i="1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Мы</a:t>
            </a:r>
            <a:r>
              <a:rPr sz="1600" b="1" i="1" spc="-21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той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spc="-10" dirty="0">
                <a:latin typeface="Times New Roman"/>
                <a:cs typeface="Times New Roman"/>
              </a:rPr>
              <a:t>науке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посвятим!</a:t>
            </a:r>
            <a:endParaRPr sz="1600" b="1" i="1">
              <a:latin typeface="Times New Roman"/>
              <a:cs typeface="Times New Roman"/>
            </a:endParaRPr>
          </a:p>
          <a:p>
            <a:pPr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372074" algn="just">
              <a:lnSpc>
                <a:spcPts val="1410"/>
              </a:lnSpc>
            </a:pPr>
            <a:endParaRPr lang="ru-RU" sz="1600" b="1" spc="-5" dirty="0" smtClean="0">
              <a:latin typeface="Times New Roman"/>
              <a:cs typeface="Times New Roman"/>
            </a:endParaRPr>
          </a:p>
          <a:p>
            <a:pPr marL="372074" algn="just">
              <a:lnSpc>
                <a:spcPts val="1410"/>
              </a:lnSpc>
            </a:pPr>
            <a:endParaRPr lang="ru-RU" sz="1600" b="1" spc="-5" dirty="0">
              <a:latin typeface="Times New Roman"/>
              <a:cs typeface="Times New Roman"/>
            </a:endParaRPr>
          </a:p>
          <a:p>
            <a:pPr marL="372074" algn="just">
              <a:lnSpc>
                <a:spcPts val="1410"/>
              </a:lnSpc>
            </a:pPr>
            <a:endParaRPr lang="ru-RU" sz="1600" b="1" spc="-5" dirty="0" smtClean="0">
              <a:latin typeface="Times New Roman"/>
              <a:cs typeface="Times New Roman"/>
            </a:endParaRPr>
          </a:p>
          <a:p>
            <a:pPr marL="372074" algn="just">
              <a:lnSpc>
                <a:spcPts val="1410"/>
              </a:lnSpc>
            </a:pPr>
            <a:r>
              <a:rPr sz="1600" b="1" spc="-5" smtClean="0">
                <a:latin typeface="Times New Roman"/>
                <a:cs typeface="Times New Roman"/>
              </a:rPr>
              <a:t>Ребята </a:t>
            </a:r>
            <a:r>
              <a:rPr sz="1600" b="1" dirty="0">
                <a:latin typeface="Times New Roman"/>
                <a:cs typeface="Times New Roman"/>
              </a:rPr>
              <a:t>о </a:t>
            </a:r>
            <a:r>
              <a:rPr sz="1600" b="1" spc="-5" dirty="0">
                <a:latin typeface="Times New Roman"/>
                <a:cs typeface="Times New Roman"/>
              </a:rPr>
              <a:t>какой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науке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идет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речь?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(Математика)</a:t>
            </a:r>
            <a:endParaRPr sz="1600" b="1">
              <a:latin typeface="Times New Roman"/>
              <a:cs typeface="Times New Roman"/>
            </a:endParaRPr>
          </a:p>
          <a:p>
            <a:pPr marL="12698" marR="5079" indent="359375" algn="just">
              <a:lnSpc>
                <a:spcPct val="95800"/>
              </a:lnSpc>
              <a:spcBef>
                <a:spcPts val="30"/>
              </a:spcBef>
            </a:pPr>
            <a:r>
              <a:rPr sz="1600" b="1" spc="-5" dirty="0">
                <a:latin typeface="Times New Roman"/>
                <a:cs typeface="Times New Roman"/>
              </a:rPr>
              <a:t>Сегодня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вам</a:t>
            </a:r>
            <a:r>
              <a:rPr sz="1600" b="1" dirty="0">
                <a:latin typeface="Times New Roman"/>
                <a:cs typeface="Times New Roman"/>
              </a:rPr>
              <a:t> предстоит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отправиться</a:t>
            </a:r>
            <a:r>
              <a:rPr sz="1600" b="1" dirty="0">
                <a:latin typeface="Times New Roman"/>
                <a:cs typeface="Times New Roman"/>
              </a:rPr>
              <a:t> в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Увлекательное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путешествие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21" dirty="0">
                <a:latin typeface="Times New Roman"/>
                <a:cs typeface="Times New Roman"/>
              </a:rPr>
              <a:t>«В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поисках 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сокровищ!»,</a:t>
            </a:r>
            <a:r>
              <a:rPr sz="1600" b="1" dirty="0">
                <a:latin typeface="Times New Roman"/>
                <a:cs typeface="Times New Roman"/>
              </a:rPr>
              <a:t> которое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приведет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вас</a:t>
            </a:r>
            <a:r>
              <a:rPr sz="1600" b="1" dirty="0">
                <a:latin typeface="Times New Roman"/>
                <a:cs typeface="Times New Roman"/>
              </a:rPr>
              <a:t> к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заслуженной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награде.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Пройдя</a:t>
            </a:r>
            <a:r>
              <a:rPr sz="1600" b="1" dirty="0">
                <a:latin typeface="Times New Roman"/>
                <a:cs typeface="Times New Roman"/>
              </a:rPr>
              <a:t> по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всем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станциям</a:t>
            </a:r>
            <a:r>
              <a:rPr sz="1600" b="1" dirty="0">
                <a:latin typeface="Times New Roman"/>
                <a:cs typeface="Times New Roman"/>
              </a:rPr>
              <a:t> и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выполнив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правильно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задания,</a:t>
            </a:r>
            <a:r>
              <a:rPr sz="1600" b="1" dirty="0">
                <a:latin typeface="Times New Roman"/>
                <a:cs typeface="Times New Roman"/>
              </a:rPr>
              <a:t> на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каждой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станции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вы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будете</a:t>
            </a:r>
            <a:r>
              <a:rPr sz="1600" b="1" spc="28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получать</a:t>
            </a:r>
            <a:r>
              <a:rPr sz="1600" b="1" spc="2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букву,</a:t>
            </a:r>
            <a:r>
              <a:rPr sz="1600" b="1" spc="281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которая 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поможет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вам составить</a:t>
            </a:r>
            <a:r>
              <a:rPr sz="1600" b="1" spc="2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кодовое </a:t>
            </a:r>
            <a:r>
              <a:rPr sz="1600" b="1" spc="-5" dirty="0">
                <a:latin typeface="Times New Roman"/>
                <a:cs typeface="Times New Roman"/>
              </a:rPr>
              <a:t>слово. Оно </a:t>
            </a:r>
            <a:r>
              <a:rPr sz="1600" b="1" dirty="0">
                <a:latin typeface="Times New Roman"/>
                <a:cs typeface="Times New Roman"/>
              </a:rPr>
              <a:t>и </a:t>
            </a:r>
            <a:r>
              <a:rPr sz="1600" b="1" spc="-5" dirty="0">
                <a:latin typeface="Times New Roman"/>
                <a:cs typeface="Times New Roman"/>
              </a:rPr>
              <a:t>будет</a:t>
            </a:r>
            <a:r>
              <a:rPr sz="1600" b="1" spc="29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ключом </a:t>
            </a:r>
            <a:r>
              <a:rPr sz="1600" b="1" dirty="0">
                <a:latin typeface="Times New Roman"/>
                <a:cs typeface="Times New Roman"/>
              </a:rPr>
              <a:t>к </a:t>
            </a:r>
            <a:r>
              <a:rPr sz="1600" b="1" spc="-5" dirty="0">
                <a:latin typeface="Times New Roman"/>
                <a:cs typeface="Times New Roman"/>
              </a:rPr>
              <a:t>вашим сокровищам. Сегодня </a:t>
            </a:r>
            <a:r>
              <a:rPr sz="1600" b="1" dirty="0">
                <a:latin typeface="Times New Roman"/>
                <a:cs typeface="Times New Roman"/>
              </a:rPr>
              <a:t> ни одна </a:t>
            </a:r>
            <a:r>
              <a:rPr sz="1600" b="1" spc="-5" dirty="0">
                <a:latin typeface="Times New Roman"/>
                <a:cs typeface="Times New Roman"/>
              </a:rPr>
              <a:t>команда </a:t>
            </a:r>
            <a:r>
              <a:rPr sz="1600" b="1" dirty="0">
                <a:latin typeface="Times New Roman"/>
                <a:cs typeface="Times New Roman"/>
              </a:rPr>
              <a:t>не </a:t>
            </a:r>
            <a:r>
              <a:rPr sz="1600" b="1" spc="-10" dirty="0">
                <a:latin typeface="Times New Roman"/>
                <a:cs typeface="Times New Roman"/>
              </a:rPr>
              <a:t>уйдет </a:t>
            </a:r>
            <a:r>
              <a:rPr sz="1600" b="1" dirty="0">
                <a:latin typeface="Times New Roman"/>
                <a:cs typeface="Times New Roman"/>
              </a:rPr>
              <a:t>с </a:t>
            </a:r>
            <a:r>
              <a:rPr sz="1600" b="1" spc="-5" dirty="0">
                <a:latin typeface="Times New Roman"/>
                <a:cs typeface="Times New Roman"/>
              </a:rPr>
              <a:t>нашего мероприятия без своего приза, </a:t>
            </a:r>
            <a:r>
              <a:rPr sz="1600" b="1" dirty="0">
                <a:latin typeface="Times New Roman"/>
                <a:cs typeface="Times New Roman"/>
              </a:rPr>
              <a:t>а </a:t>
            </a:r>
            <a:r>
              <a:rPr sz="1600" b="1" spc="-5" dirty="0">
                <a:latin typeface="Times New Roman"/>
                <a:cs typeface="Times New Roman"/>
              </a:rPr>
              <a:t>окончательные </a:t>
            </a:r>
            <a:r>
              <a:rPr sz="1600" b="1" dirty="0">
                <a:latin typeface="Times New Roman"/>
                <a:cs typeface="Times New Roman"/>
              </a:rPr>
              <a:t>итоги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будут </a:t>
            </a:r>
            <a:r>
              <a:rPr sz="1600" b="1" spc="-5" dirty="0">
                <a:latin typeface="Times New Roman"/>
                <a:cs typeface="Times New Roman"/>
              </a:rPr>
              <a:t>подведены </a:t>
            </a:r>
            <a:r>
              <a:rPr sz="1600" b="1" dirty="0">
                <a:latin typeface="Times New Roman"/>
                <a:cs typeface="Times New Roman"/>
              </a:rPr>
              <a:t>и </a:t>
            </a:r>
            <a:r>
              <a:rPr sz="1600" b="1" spc="-5" dirty="0">
                <a:latin typeface="Times New Roman"/>
                <a:cs typeface="Times New Roman"/>
              </a:rPr>
              <a:t>опубликованы </a:t>
            </a:r>
            <a:r>
              <a:rPr sz="1600" b="1" dirty="0">
                <a:latin typeface="Times New Roman"/>
                <a:cs typeface="Times New Roman"/>
              </a:rPr>
              <a:t>на </a:t>
            </a:r>
            <a:r>
              <a:rPr sz="1600" b="1" spc="-5" dirty="0">
                <a:latin typeface="Times New Roman"/>
                <a:cs typeface="Times New Roman"/>
              </a:rPr>
              <a:t>доске объявлений, </a:t>
            </a:r>
            <a:r>
              <a:rPr sz="1600" b="1" dirty="0">
                <a:latin typeface="Times New Roman"/>
                <a:cs typeface="Times New Roman"/>
              </a:rPr>
              <a:t>а </a:t>
            </a:r>
            <a:r>
              <a:rPr sz="1600" b="1" spc="-5" dirty="0">
                <a:latin typeface="Times New Roman"/>
                <a:cs typeface="Times New Roman"/>
              </a:rPr>
              <a:t>победители </a:t>
            </a:r>
            <a:r>
              <a:rPr sz="1600" b="1" spc="-10" dirty="0">
                <a:latin typeface="Times New Roman"/>
                <a:cs typeface="Times New Roman"/>
              </a:rPr>
              <a:t>будут </a:t>
            </a:r>
            <a:r>
              <a:rPr sz="1600" b="1" spc="-5" dirty="0">
                <a:latin typeface="Times New Roman"/>
                <a:cs typeface="Times New Roman"/>
              </a:rPr>
              <a:t>награждены </a:t>
            </a:r>
            <a:r>
              <a:rPr sz="1600" b="1" dirty="0">
                <a:latin typeface="Times New Roman"/>
                <a:cs typeface="Times New Roman"/>
              </a:rPr>
              <a:t>в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пятницу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на</a:t>
            </a:r>
            <a:r>
              <a:rPr sz="1600" b="1" spc="86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заключительном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мероприятии.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Сейчас</a:t>
            </a:r>
            <a:r>
              <a:rPr sz="1600" b="1" spc="86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представитель</a:t>
            </a:r>
            <a:r>
              <a:rPr sz="1600" b="1" spc="10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каждой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команды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подойдет </a:t>
            </a:r>
            <a:r>
              <a:rPr sz="1600" b="1" spc="-2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к столу и </a:t>
            </a:r>
            <a:r>
              <a:rPr sz="1600" b="1" spc="-5" dirty="0">
                <a:latin typeface="Times New Roman"/>
                <a:cs typeface="Times New Roman"/>
              </a:rPr>
              <a:t>выберет конверт </a:t>
            </a:r>
            <a:r>
              <a:rPr sz="1600" b="1" dirty="0">
                <a:latin typeface="Times New Roman"/>
                <a:cs typeface="Times New Roman"/>
              </a:rPr>
              <a:t>с </a:t>
            </a:r>
            <a:r>
              <a:rPr sz="1600" b="1" spc="-5" dirty="0">
                <a:latin typeface="Times New Roman"/>
                <a:cs typeface="Times New Roman"/>
              </a:rPr>
              <a:t>маршрутным </a:t>
            </a:r>
            <a:r>
              <a:rPr sz="1600" b="1" dirty="0">
                <a:latin typeface="Times New Roman"/>
                <a:cs typeface="Times New Roman"/>
              </a:rPr>
              <a:t>листом, на </a:t>
            </a:r>
            <a:r>
              <a:rPr sz="1600" b="1" spc="-5" dirty="0">
                <a:latin typeface="Times New Roman"/>
                <a:cs typeface="Times New Roman"/>
              </a:rPr>
              <a:t>котором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вы напишите название своей 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команды, </a:t>
            </a:r>
            <a:r>
              <a:rPr sz="1600" b="1" dirty="0">
                <a:latin typeface="Times New Roman"/>
                <a:cs typeface="Times New Roman"/>
              </a:rPr>
              <a:t>а </a:t>
            </a:r>
            <a:r>
              <a:rPr sz="1600" b="1" spc="-5" dirty="0">
                <a:latin typeface="Times New Roman"/>
                <a:cs typeface="Times New Roman"/>
              </a:rPr>
              <a:t>начальники станций </a:t>
            </a:r>
            <a:r>
              <a:rPr sz="1600" b="1" spc="-10" dirty="0">
                <a:latin typeface="Times New Roman"/>
                <a:cs typeface="Times New Roman"/>
              </a:rPr>
              <a:t>будут </a:t>
            </a:r>
            <a:r>
              <a:rPr sz="1600" b="1" spc="-5" dirty="0">
                <a:latin typeface="Times New Roman"/>
                <a:cs typeface="Times New Roman"/>
              </a:rPr>
              <a:t>ставить вам отметки </a:t>
            </a:r>
            <a:r>
              <a:rPr sz="1600" b="1" dirty="0">
                <a:latin typeface="Times New Roman"/>
                <a:cs typeface="Times New Roman"/>
              </a:rPr>
              <a:t>и </a:t>
            </a:r>
            <a:r>
              <a:rPr sz="1600" b="1" spc="-5" dirty="0">
                <a:latin typeface="Times New Roman"/>
                <a:cs typeface="Times New Roman"/>
              </a:rPr>
              <a:t>время, </a:t>
            </a:r>
            <a:r>
              <a:rPr sz="1600" b="1" dirty="0">
                <a:latin typeface="Times New Roman"/>
                <a:cs typeface="Times New Roman"/>
              </a:rPr>
              <a:t>которое </a:t>
            </a:r>
            <a:r>
              <a:rPr sz="1600" b="1" spc="-5" dirty="0">
                <a:latin typeface="Times New Roman"/>
                <a:cs typeface="Times New Roman"/>
              </a:rPr>
              <a:t>вы затратите </a:t>
            </a:r>
            <a:r>
              <a:rPr sz="1600" b="1" dirty="0">
                <a:latin typeface="Times New Roman"/>
                <a:cs typeface="Times New Roman"/>
              </a:rPr>
              <a:t>на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выполнение заданий.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Желаю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всем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удачи.</a:t>
            </a:r>
            <a:endParaRPr sz="1600" b="1">
              <a:latin typeface="Times New Roman"/>
              <a:cs typeface="Times New Roman"/>
            </a:endParaRPr>
          </a:p>
          <a:p>
            <a:pPr marL="372074" algn="just">
              <a:lnSpc>
                <a:spcPts val="1380"/>
              </a:lnSpc>
            </a:pPr>
            <a:r>
              <a:rPr sz="1600" b="1" spc="-5" dirty="0">
                <a:latin typeface="Times New Roman"/>
                <a:cs typeface="Times New Roman"/>
              </a:rPr>
              <a:t>Мы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начинаем!</a:t>
            </a:r>
            <a:endParaRPr sz="1600" b="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</a:pPr>
            <a:endParaRPr sz="110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98500" y="730250"/>
            <a:ext cx="9220200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8" marR="6984" indent="359375">
              <a:lnSpc>
                <a:spcPts val="1380"/>
              </a:lnSpc>
              <a:buSzPct val="91666"/>
              <a:tabLst>
                <a:tab pos="487633" algn="l"/>
              </a:tabLst>
            </a:pPr>
            <a:r>
              <a:rPr lang="ru-RU" b="1" spc="-5" dirty="0" smtClean="0">
                <a:latin typeface="Times New Roman"/>
                <a:cs typeface="Times New Roman"/>
              </a:rPr>
              <a:t>1.Станция</a:t>
            </a:r>
            <a:r>
              <a:rPr lang="ru-RU" b="1" spc="260" dirty="0" smtClean="0">
                <a:latin typeface="Times New Roman"/>
                <a:cs typeface="Times New Roman"/>
              </a:rPr>
              <a:t> </a:t>
            </a:r>
            <a:r>
              <a:rPr lang="ru-RU" b="1" i="1" spc="-5" dirty="0" smtClean="0">
                <a:latin typeface="Times New Roman"/>
                <a:cs typeface="Times New Roman"/>
              </a:rPr>
              <a:t>«Шифровальная</a:t>
            </a:r>
            <a:r>
              <a:rPr lang="ru-RU" i="1" spc="-5" dirty="0" smtClean="0">
                <a:latin typeface="Times New Roman"/>
                <a:cs typeface="Times New Roman"/>
              </a:rPr>
              <a:t>»</a:t>
            </a:r>
            <a:r>
              <a:rPr lang="ru-RU" i="1" spc="265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–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расшифровать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изречение</a:t>
            </a:r>
            <a:r>
              <a:rPr lang="ru-RU" spc="26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о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математике</a:t>
            </a:r>
            <a:r>
              <a:rPr lang="ru-RU" spc="26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при</a:t>
            </a:r>
            <a:r>
              <a:rPr lang="ru-RU" spc="27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помощи </a:t>
            </a:r>
            <a:r>
              <a:rPr lang="ru-RU" spc="-28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ключа.</a:t>
            </a:r>
            <a:endParaRPr lang="ru-RU" dirty="0" smtClean="0">
              <a:latin typeface="Times New Roman"/>
              <a:cs typeface="Times New Roman"/>
            </a:endParaRPr>
          </a:p>
          <a:p>
            <a:pPr marL="372074">
              <a:lnSpc>
                <a:spcPts val="1345"/>
              </a:lnSpc>
            </a:pPr>
            <a:r>
              <a:rPr lang="ru-RU" i="1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Оборудование:</a:t>
            </a:r>
            <a:r>
              <a:rPr lang="ru-RU" i="1" spc="-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ключ,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изречение,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чистые </a:t>
            </a:r>
            <a:r>
              <a:rPr lang="ru-RU" dirty="0" smtClean="0">
                <a:latin typeface="Times New Roman"/>
                <a:cs typeface="Times New Roman"/>
              </a:rPr>
              <a:t>листы, </a:t>
            </a:r>
            <a:r>
              <a:rPr lang="ru-RU" spc="-5" dirty="0" smtClean="0">
                <a:latin typeface="Times New Roman"/>
                <a:cs typeface="Times New Roman"/>
              </a:rPr>
              <a:t>ручки.</a:t>
            </a:r>
            <a:endParaRPr lang="ru-RU" dirty="0">
              <a:latin typeface="Times New Roman"/>
              <a:cs typeface="Times New Roman"/>
            </a:endParaRPr>
          </a:p>
        </p:txBody>
      </p:sp>
      <p:pic>
        <p:nvPicPr>
          <p:cNvPr id="15362" name="Picture 2" descr="https://fsd.multiurok.ru/html/2020/03/10/s_5e67583fb8a8c/1378197_1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500" y="1492250"/>
            <a:ext cx="9220200" cy="5181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546100" y="501650"/>
            <a:ext cx="8915400" cy="1577353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/>
            <a:r>
              <a:rPr lang="ru-RU" sz="1600" b="1" dirty="0" smtClean="0">
                <a:latin typeface="Times New Roman"/>
                <a:cs typeface="Times New Roman"/>
              </a:rPr>
              <a:t>2</a:t>
            </a:r>
            <a:r>
              <a:rPr sz="1600" smtClean="0">
                <a:latin typeface="Times New Roman"/>
                <a:cs typeface="Times New Roman"/>
              </a:rPr>
              <a:t>.</a:t>
            </a:r>
            <a:r>
              <a:rPr sz="1600" spc="-5" smtClean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Станция «Рассеянный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математик»</a:t>
            </a:r>
            <a:endParaRPr sz="1600">
              <a:latin typeface="Times New Roman"/>
              <a:cs typeface="Times New Roman"/>
            </a:endParaRPr>
          </a:p>
          <a:p>
            <a:pPr>
              <a:spcBef>
                <a:spcPts val="21"/>
              </a:spcBef>
            </a:pPr>
            <a:endParaRPr sz="1000">
              <a:latin typeface="Times New Roman"/>
              <a:cs typeface="Times New Roman"/>
            </a:endParaRPr>
          </a:p>
          <a:p>
            <a:pPr marL="12698" marR="5079" indent="359375" algn="just">
              <a:lnSpc>
                <a:spcPts val="1380"/>
              </a:lnSpc>
            </a:pPr>
            <a:r>
              <a:rPr sz="1600" b="1" spc="-5" dirty="0">
                <a:latin typeface="Times New Roman"/>
                <a:cs typeface="Times New Roman"/>
              </a:rPr>
              <a:t>Наш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рассеянный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математик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обязательно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в</a:t>
            </a:r>
            <a:r>
              <a:rPr sz="1600" b="1" spc="13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любом</a:t>
            </a:r>
            <a:r>
              <a:rPr sz="1600" b="1" spc="13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слове</a:t>
            </a:r>
            <a:r>
              <a:rPr sz="1600" b="1" spc="13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делает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по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ошибке,</a:t>
            </a:r>
            <a:r>
              <a:rPr sz="1600" b="1" spc="1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превращая </a:t>
            </a:r>
            <a:r>
              <a:rPr sz="1600" b="1" spc="-29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его </a:t>
            </a:r>
            <a:r>
              <a:rPr sz="1600" b="1" dirty="0">
                <a:latin typeface="Times New Roman"/>
                <a:cs typeface="Times New Roman"/>
              </a:rPr>
              <a:t>в </a:t>
            </a:r>
            <a:r>
              <a:rPr sz="1600" b="1" spc="-5" dirty="0">
                <a:latin typeface="Times New Roman"/>
                <a:cs typeface="Times New Roman"/>
              </a:rPr>
              <a:t>математический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термин. Отгадайте </a:t>
            </a:r>
            <a:r>
              <a:rPr sz="1600" b="1" dirty="0">
                <a:latin typeface="Times New Roman"/>
                <a:cs typeface="Times New Roman"/>
              </a:rPr>
              <a:t>по </a:t>
            </a:r>
            <a:r>
              <a:rPr sz="1600" b="1" spc="-5" dirty="0">
                <a:latin typeface="Times New Roman"/>
                <a:cs typeface="Times New Roman"/>
              </a:rPr>
              <a:t>подсказкам слова, </a:t>
            </a:r>
            <a:r>
              <a:rPr sz="1600" b="1" dirty="0">
                <a:latin typeface="Times New Roman"/>
                <a:cs typeface="Times New Roman"/>
              </a:rPr>
              <a:t>которые </a:t>
            </a:r>
            <a:r>
              <a:rPr sz="1600" b="1" spc="-5" dirty="0">
                <a:latin typeface="Times New Roman"/>
                <a:cs typeface="Times New Roman"/>
              </a:rPr>
              <a:t>математик</a:t>
            </a:r>
            <a:r>
              <a:rPr sz="1600" b="1" dirty="0">
                <a:latin typeface="Times New Roman"/>
                <a:cs typeface="Times New Roman"/>
              </a:rPr>
              <a:t> хотел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написать </a:t>
            </a:r>
            <a:r>
              <a:rPr sz="1600" b="1" dirty="0">
                <a:latin typeface="Times New Roman"/>
                <a:cs typeface="Times New Roman"/>
              </a:rPr>
              <a:t>и </a:t>
            </a:r>
            <a:r>
              <a:rPr sz="1600" b="1" spc="-5" dirty="0">
                <a:latin typeface="Times New Roman"/>
                <a:cs typeface="Times New Roman"/>
              </a:rPr>
              <a:t>которые </a:t>
            </a:r>
            <a:r>
              <a:rPr sz="1600" b="1" dirty="0">
                <a:latin typeface="Times New Roman"/>
                <a:cs typeface="Times New Roman"/>
              </a:rPr>
              <a:t>у </a:t>
            </a:r>
            <a:r>
              <a:rPr sz="1600" b="1" spc="-5" dirty="0">
                <a:latin typeface="Times New Roman"/>
                <a:cs typeface="Times New Roman"/>
              </a:rPr>
              <a:t>него получились, если известно, что добавлял, убирал </a:t>
            </a:r>
            <a:r>
              <a:rPr sz="1600" b="1" dirty="0">
                <a:latin typeface="Times New Roman"/>
                <a:cs typeface="Times New Roman"/>
              </a:rPr>
              <a:t>или </a:t>
            </a:r>
            <a:r>
              <a:rPr sz="1600" b="1" spc="-5" dirty="0">
                <a:latin typeface="Times New Roman"/>
                <a:cs typeface="Times New Roman"/>
              </a:rPr>
              <a:t>заменял </a:t>
            </a:r>
            <a:r>
              <a:rPr sz="1600" b="1" dirty="0">
                <a:latin typeface="Times New Roman"/>
                <a:cs typeface="Times New Roman"/>
              </a:rPr>
              <a:t>в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слове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ровно по </a:t>
            </a:r>
            <a:r>
              <a:rPr sz="1600" b="1" spc="-5" dirty="0">
                <a:latin typeface="Times New Roman"/>
                <a:cs typeface="Times New Roman"/>
              </a:rPr>
              <a:t>математическому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термину.</a:t>
            </a:r>
            <a:endParaRPr sz="1600" b="1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2476894"/>
            <a:endParaRPr sz="13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6100" y="2330450"/>
            <a:ext cx="8915400" cy="123110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427949">
              <a:lnSpc>
                <a:spcPts val="1550"/>
              </a:lnSpc>
            </a:pPr>
            <a:r>
              <a:rPr sz="1600" b="1" dirty="0">
                <a:latin typeface="Times New Roman"/>
                <a:cs typeface="Times New Roman"/>
              </a:rPr>
              <a:t>ЗА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 _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(процесс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заострения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предмета).</a:t>
            </a:r>
            <a:endParaRPr sz="1600" b="1">
              <a:latin typeface="Times New Roman"/>
              <a:cs typeface="Times New Roman"/>
            </a:endParaRPr>
          </a:p>
          <a:p>
            <a:pPr marL="427949" marR="2128313">
              <a:lnSpc>
                <a:spcPts val="1610"/>
              </a:lnSpc>
              <a:spcBef>
                <a:spcPts val="75"/>
              </a:spcBef>
            </a:pPr>
            <a:r>
              <a:rPr sz="1600" b="1" dirty="0">
                <a:latin typeface="Times New Roman"/>
                <a:cs typeface="Times New Roman"/>
              </a:rPr>
              <a:t>ВЫ _ _ _ _ _ </a:t>
            </a:r>
            <a:r>
              <a:rPr sz="1600" b="1" spc="-5" dirty="0">
                <a:latin typeface="Times New Roman"/>
                <a:cs typeface="Times New Roman"/>
              </a:rPr>
              <a:t>(конструктивный элемент одежды). </a:t>
            </a:r>
            <a:r>
              <a:rPr sz="1600" b="1" spc="-3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ФОР </a:t>
            </a:r>
            <a:r>
              <a:rPr sz="1600" b="1" dirty="0">
                <a:latin typeface="Times New Roman"/>
                <a:cs typeface="Times New Roman"/>
              </a:rPr>
              <a:t>_ _ _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(часть</a:t>
            </a:r>
            <a:r>
              <a:rPr sz="1600" b="1" spc="-2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окна).</a:t>
            </a:r>
            <a:endParaRPr sz="1600" b="1">
              <a:latin typeface="Times New Roman"/>
              <a:cs typeface="Times New Roman"/>
            </a:endParaRPr>
          </a:p>
          <a:p>
            <a:pPr marL="427949">
              <a:lnSpc>
                <a:spcPts val="1530"/>
              </a:lnSpc>
            </a:pPr>
            <a:r>
              <a:rPr sz="1600" b="1" spc="-5" dirty="0">
                <a:latin typeface="Times New Roman"/>
                <a:cs typeface="Times New Roman"/>
              </a:rPr>
              <a:t>ЛАС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(птица).</a:t>
            </a:r>
            <a:endParaRPr sz="1600" b="1">
              <a:latin typeface="Times New Roman"/>
              <a:cs typeface="Times New Roman"/>
            </a:endParaRPr>
          </a:p>
          <a:p>
            <a:pPr marL="427949">
              <a:lnSpc>
                <a:spcPts val="1610"/>
              </a:lnSpc>
            </a:pPr>
            <a:r>
              <a:rPr sz="1600" b="1" spc="-5" dirty="0">
                <a:latin typeface="Times New Roman"/>
                <a:cs typeface="Times New Roman"/>
              </a:rPr>
              <a:t>КИС </a:t>
            </a:r>
            <a:r>
              <a:rPr sz="1600" b="1" dirty="0">
                <a:latin typeface="Times New Roman"/>
                <a:cs typeface="Times New Roman"/>
              </a:rPr>
              <a:t>_ _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-2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_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(инструмент </a:t>
            </a:r>
            <a:r>
              <a:rPr sz="1600" b="1" spc="-5">
                <a:latin typeface="Times New Roman"/>
                <a:cs typeface="Times New Roman"/>
              </a:rPr>
              <a:t>художника</a:t>
            </a:r>
            <a:r>
              <a:rPr sz="1600" b="1" spc="-5" smtClean="0">
                <a:latin typeface="Times New Roman"/>
                <a:cs typeface="Times New Roman"/>
              </a:rPr>
              <a:t>).</a:t>
            </a:r>
          </a:p>
          <a:p>
            <a:pPr marL="427949">
              <a:lnSpc>
                <a:spcPts val="1644"/>
              </a:lnSpc>
            </a:pPr>
            <a:r>
              <a:rPr sz="1600" b="1" spc="-5" smtClean="0">
                <a:latin typeface="Times New Roman"/>
                <a:cs typeface="Times New Roman"/>
              </a:rPr>
              <a:t>КАР</a:t>
            </a:r>
            <a:r>
              <a:rPr sz="1600" b="1" smtClean="0">
                <a:latin typeface="Times New Roman"/>
                <a:cs typeface="Times New Roman"/>
              </a:rPr>
              <a:t> _ _</a:t>
            </a:r>
            <a:r>
              <a:rPr sz="1600" b="1" spc="-10" smtClean="0">
                <a:latin typeface="Times New Roman"/>
                <a:cs typeface="Times New Roman"/>
              </a:rPr>
              <a:t> </a:t>
            </a:r>
            <a:r>
              <a:rPr sz="1600" b="1" smtClean="0">
                <a:latin typeface="Times New Roman"/>
                <a:cs typeface="Times New Roman"/>
              </a:rPr>
              <a:t>_</a:t>
            </a:r>
            <a:r>
              <a:rPr sz="1600" b="1" spc="5" smtClean="0">
                <a:latin typeface="Times New Roman"/>
                <a:cs typeface="Times New Roman"/>
              </a:rPr>
              <a:t> </a:t>
            </a:r>
            <a:r>
              <a:rPr sz="1600" b="1" smtClean="0">
                <a:latin typeface="Times New Roman"/>
                <a:cs typeface="Times New Roman"/>
              </a:rPr>
              <a:t>_ _</a:t>
            </a:r>
            <a:r>
              <a:rPr sz="1600" b="1" spc="10" smtClean="0">
                <a:latin typeface="Times New Roman"/>
                <a:cs typeface="Times New Roman"/>
              </a:rPr>
              <a:t> </a:t>
            </a:r>
            <a:r>
              <a:rPr sz="1600" b="1" spc="-5" smtClean="0">
                <a:latin typeface="Times New Roman"/>
                <a:cs typeface="Times New Roman"/>
              </a:rPr>
              <a:t>(желта,</a:t>
            </a:r>
            <a:r>
              <a:rPr sz="1600" b="1" smtClean="0">
                <a:latin typeface="Times New Roman"/>
                <a:cs typeface="Times New Roman"/>
              </a:rPr>
              <a:t> </a:t>
            </a:r>
            <a:r>
              <a:rPr sz="1600" b="1" spc="-5" smtClean="0">
                <a:latin typeface="Times New Roman"/>
                <a:cs typeface="Times New Roman"/>
              </a:rPr>
              <a:t>электронная,</a:t>
            </a:r>
            <a:r>
              <a:rPr sz="1600" b="1" smtClean="0">
                <a:latin typeface="Times New Roman"/>
                <a:cs typeface="Times New Roman"/>
              </a:rPr>
              <a:t> </a:t>
            </a:r>
            <a:r>
              <a:rPr sz="1600" b="1" spc="-5" smtClean="0">
                <a:latin typeface="Times New Roman"/>
                <a:cs typeface="Times New Roman"/>
              </a:rPr>
              <a:t>банковская).</a:t>
            </a:r>
            <a:endParaRPr sz="1600" b="1">
              <a:latin typeface="Times New Roman"/>
              <a:cs typeface="Times New Roman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46100" y="3625850"/>
            <a:ext cx="8915400" cy="11695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_ _ _ ИНА (тонкая длинная щепка). С _ _ _ АЙ (происшествие).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ПО _ _ _ КА (заработная плата).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РАЗ _ _ _ НИК (тот, кто разъединяет влюбленных).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_ _ _ ШЕНИЕ (изменение в хорошую сторону).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ПО _ _ _ АС (1800 секунд).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46100" y="4768850"/>
            <a:ext cx="89154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ПР_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 _ _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(углубление или полная неудача в делах)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СЕН_ _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 _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(душистая летняя деревенская «спальня»).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НАК_ _ _ _ЬНЯ  (напарница молота).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К_ _ _ _Ь  (кузнец)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ГОТ_ _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 _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ЬНЯ  (набор чертежных инструментов в футляре).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6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ЛЕСОП_ _ _ _  (валка леса).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6100" y="6140450"/>
            <a:ext cx="8915400" cy="11695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_ _ _ А  (страна).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_ _ _ ОК  (спортивный приз).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ИН _ _ _ АТОР  (заменитель наседки).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Я _ _ _ ОВИЧ  (популярный телеведущий).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_ _ _ АНЬ  (река на Северном Кавказе, историческая область.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50900" y="3168650"/>
            <a:ext cx="8697598" cy="1795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053" indent="-166989">
              <a:lnSpc>
                <a:spcPts val="1540"/>
              </a:lnSpc>
              <a:buSzPct val="116666"/>
              <a:tabLst>
                <a:tab pos="179687" algn="l"/>
              </a:tabLst>
            </a:pPr>
            <a:r>
              <a:rPr lang="ru-RU" sz="1300" b="1" spc="-5" dirty="0" smtClean="0">
                <a:latin typeface="Times New Roman"/>
                <a:cs typeface="Times New Roman"/>
              </a:rPr>
              <a:t>        3.</a:t>
            </a:r>
            <a:r>
              <a:rPr sz="1300" b="1" spc="-5" smtClean="0">
                <a:latin typeface="Times New Roman"/>
                <a:cs typeface="Times New Roman"/>
              </a:rPr>
              <a:t>Станция</a:t>
            </a:r>
            <a:r>
              <a:rPr sz="1300" b="1" spc="-25" smtClean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«Математическая</a:t>
            </a:r>
            <a:r>
              <a:rPr sz="1300" b="1" spc="-21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викторина»</a:t>
            </a:r>
            <a:endParaRPr sz="1300">
              <a:latin typeface="Times New Roman"/>
              <a:cs typeface="Times New Roman"/>
            </a:endParaRPr>
          </a:p>
          <a:p>
            <a:pPr marL="12698">
              <a:lnSpc>
                <a:spcPts val="1400"/>
              </a:lnSpc>
            </a:pPr>
            <a:r>
              <a:rPr sz="1300" b="1" spc="-5" dirty="0">
                <a:latin typeface="Times New Roman"/>
                <a:cs typeface="Times New Roman"/>
              </a:rPr>
              <a:t>Команде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выдаётся</a:t>
            </a:r>
            <a:r>
              <a:rPr sz="1300" b="1" dirty="0">
                <a:latin typeface="Times New Roman"/>
                <a:cs typeface="Times New Roman"/>
              </a:rPr>
              <a:t> лист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с</a:t>
            </a:r>
            <a:r>
              <a:rPr sz="1300" b="1" spc="-5" dirty="0">
                <a:latin typeface="Times New Roman"/>
                <a:cs typeface="Times New Roman"/>
              </a:rPr>
              <a:t> задачами. Время</a:t>
            </a:r>
            <a:r>
              <a:rPr sz="1300" b="1" dirty="0">
                <a:latin typeface="Times New Roman"/>
                <a:cs typeface="Times New Roman"/>
              </a:rPr>
              <a:t> решения 10 </a:t>
            </a:r>
            <a:r>
              <a:rPr sz="1300" b="1" spc="-5" dirty="0">
                <a:latin typeface="Times New Roman"/>
                <a:cs typeface="Times New Roman"/>
              </a:rPr>
              <a:t>минут.</a:t>
            </a:r>
            <a:endParaRPr sz="1300" b="1">
              <a:latin typeface="Times New Roman"/>
              <a:cs typeface="Times New Roman"/>
            </a:endParaRPr>
          </a:p>
          <a:p>
            <a:pPr>
              <a:spcBef>
                <a:spcPts val="21"/>
              </a:spcBef>
            </a:pPr>
            <a:endParaRPr sz="1100">
              <a:latin typeface="Times New Roman"/>
              <a:cs typeface="Times New Roman"/>
            </a:endParaRPr>
          </a:p>
          <a:p>
            <a:pPr marL="1847670"/>
            <a:r>
              <a:rPr sz="1300" b="1" spc="-5" dirty="0">
                <a:latin typeface="Times New Roman"/>
                <a:cs typeface="Times New Roman"/>
              </a:rPr>
              <a:t>Станция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«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Математическая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викторина»</a:t>
            </a:r>
            <a:endParaRPr sz="13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462235" lvl="1" indent="-221593">
              <a:lnSpc>
                <a:spcPts val="1410"/>
              </a:lnSpc>
              <a:buAutoNum type="arabicPeriod"/>
              <a:tabLst>
                <a:tab pos="462870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Как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называются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цифры,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которыми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мы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пользуемся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на</a:t>
            </a:r>
            <a:r>
              <a:rPr sz="1300" b="1" spc="2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уроках</a:t>
            </a:r>
            <a:r>
              <a:rPr sz="1300" b="1" spc="1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математики?</a:t>
            </a:r>
            <a:endParaRPr sz="1300" b="1">
              <a:latin typeface="Times New Roman"/>
              <a:cs typeface="Times New Roman"/>
            </a:endParaRPr>
          </a:p>
          <a:p>
            <a:pPr marL="462235" lvl="1" indent="-221593">
              <a:lnSpc>
                <a:spcPts val="1380"/>
              </a:lnSpc>
              <a:buAutoNum type="arabicPeriod"/>
              <a:tabLst>
                <a:tab pos="462870" algn="l"/>
              </a:tabLst>
            </a:pPr>
            <a:r>
              <a:rPr sz="1300" b="1" dirty="0">
                <a:latin typeface="Times New Roman"/>
                <a:cs typeface="Times New Roman"/>
              </a:rPr>
              <a:t>Когда</a:t>
            </a:r>
            <a:r>
              <a:rPr sz="1300" b="1" spc="-5" dirty="0">
                <a:latin typeface="Times New Roman"/>
                <a:cs typeface="Times New Roman"/>
              </a:rPr>
              <a:t> делимое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и</a:t>
            </a:r>
            <a:r>
              <a:rPr sz="1300" b="1" spc="-5" dirty="0">
                <a:latin typeface="Times New Roman"/>
                <a:cs typeface="Times New Roman"/>
              </a:rPr>
              <a:t> частное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равны </a:t>
            </a:r>
            <a:r>
              <a:rPr sz="1300" b="1" dirty="0">
                <a:latin typeface="Times New Roman"/>
                <a:cs typeface="Times New Roman"/>
              </a:rPr>
              <a:t>между</a:t>
            </a:r>
            <a:r>
              <a:rPr sz="1300" b="1" spc="-21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собой?</a:t>
            </a:r>
            <a:endParaRPr sz="1300" b="1">
              <a:latin typeface="Times New Roman"/>
              <a:cs typeface="Times New Roman"/>
            </a:endParaRPr>
          </a:p>
          <a:p>
            <a:pPr marL="462235" lvl="1" indent="-221593">
              <a:lnSpc>
                <a:spcPts val="1380"/>
              </a:lnSpc>
              <a:buAutoNum type="arabicPeriod"/>
              <a:tabLst>
                <a:tab pos="462870" algn="l"/>
              </a:tabLst>
            </a:pPr>
            <a:r>
              <a:rPr sz="1300" b="1" dirty="0">
                <a:latin typeface="Times New Roman"/>
                <a:cs typeface="Times New Roman"/>
              </a:rPr>
              <a:t>Когда </a:t>
            </a:r>
            <a:r>
              <a:rPr sz="1300" b="1" spc="-5" dirty="0">
                <a:latin typeface="Times New Roman"/>
                <a:cs typeface="Times New Roman"/>
              </a:rPr>
              <a:t>произведение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двух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чисел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равно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частному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этих</a:t>
            </a:r>
            <a:r>
              <a:rPr sz="1300" b="1" spc="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же</a:t>
            </a:r>
            <a:r>
              <a:rPr sz="1300" b="1" spc="-5" dirty="0">
                <a:latin typeface="Times New Roman"/>
                <a:cs typeface="Times New Roman"/>
              </a:rPr>
              <a:t> чисел?</a:t>
            </a:r>
            <a:endParaRPr sz="1300" b="1">
              <a:latin typeface="Times New Roman"/>
              <a:cs typeface="Times New Roman"/>
            </a:endParaRPr>
          </a:p>
          <a:p>
            <a:pPr marL="469854" marR="5079" lvl="1" indent="-228577">
              <a:lnSpc>
                <a:spcPts val="1370"/>
              </a:lnSpc>
              <a:spcBef>
                <a:spcPts val="75"/>
              </a:spcBef>
              <a:buAutoNum type="arabicPeriod"/>
              <a:tabLst>
                <a:tab pos="462870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Продолжить</a:t>
            </a:r>
            <a:r>
              <a:rPr sz="1300" b="1" spc="13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фразу:</a:t>
            </a:r>
            <a:r>
              <a:rPr sz="1300" b="1" spc="17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«Натуральные</a:t>
            </a:r>
            <a:r>
              <a:rPr sz="1300" b="1" spc="14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числа</a:t>
            </a:r>
            <a:r>
              <a:rPr sz="1300" b="1" spc="16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–</a:t>
            </a:r>
            <a:r>
              <a:rPr sz="1300" b="1" spc="15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это</a:t>
            </a:r>
            <a:r>
              <a:rPr sz="1300" b="1" spc="14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числа</a:t>
            </a:r>
            <a:r>
              <a:rPr sz="1300" b="1" spc="14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Цифровой</a:t>
            </a:r>
            <a:r>
              <a:rPr sz="1300" b="1" spc="14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знак,</a:t>
            </a:r>
            <a:r>
              <a:rPr sz="1300" b="1" spc="14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обозначающий </a:t>
            </a:r>
            <a:r>
              <a:rPr sz="1300" b="1" spc="-28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отсутствие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величины.</a:t>
            </a:r>
            <a:endParaRPr sz="1300" b="1">
              <a:latin typeface="Times New Roman"/>
              <a:cs typeface="Times New Roman"/>
            </a:endParaRPr>
          </a:p>
          <a:p>
            <a:pPr marL="462235" lvl="1" indent="-221593">
              <a:lnSpc>
                <a:spcPts val="1345"/>
              </a:lnSpc>
              <a:buAutoNum type="arabicPeriod"/>
              <a:tabLst>
                <a:tab pos="462870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Инструмент </a:t>
            </a:r>
            <a:r>
              <a:rPr sz="1300" b="1" dirty="0">
                <a:latin typeface="Times New Roman"/>
                <a:cs typeface="Times New Roman"/>
              </a:rPr>
              <a:t>для </a:t>
            </a:r>
            <a:r>
              <a:rPr sz="1300" b="1" spc="-5" dirty="0">
                <a:latin typeface="Times New Roman"/>
                <a:cs typeface="Times New Roman"/>
              </a:rPr>
              <a:t>проведения прямых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линий.</a:t>
            </a:r>
            <a:endParaRPr sz="1300" b="1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/>
          <p:nvPr/>
        </p:nvSpPr>
        <p:spPr>
          <a:xfrm>
            <a:off x="850900" y="4616450"/>
            <a:ext cx="6775482" cy="23852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359402" algn="ctr">
              <a:spcBef>
                <a:spcPts val="100"/>
              </a:spcBef>
            </a:pPr>
            <a:r>
              <a:rPr sz="1300" dirty="0">
                <a:latin typeface="Times New Roman"/>
                <a:cs typeface="Times New Roman"/>
              </a:rPr>
              <a:t>6</a:t>
            </a:r>
            <a:endParaRPr sz="1300"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462235" indent="-221593">
              <a:lnSpc>
                <a:spcPts val="1410"/>
              </a:lnSpc>
              <a:buAutoNum type="arabicPeriod" startAt="6"/>
              <a:tabLst>
                <a:tab pos="462870" algn="l"/>
              </a:tabLst>
            </a:pPr>
            <a:r>
              <a:rPr sz="1300" b="1" dirty="0">
                <a:latin typeface="Times New Roman"/>
                <a:cs typeface="Times New Roman"/>
              </a:rPr>
              <a:t>Когда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произведение</a:t>
            </a:r>
            <a:r>
              <a:rPr sz="1300" b="1" spc="-2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равно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0?</a:t>
            </a:r>
            <a:endParaRPr sz="1300" b="1">
              <a:latin typeface="Times New Roman"/>
              <a:cs typeface="Times New Roman"/>
            </a:endParaRPr>
          </a:p>
          <a:p>
            <a:pPr marL="462235" indent="-221593">
              <a:lnSpc>
                <a:spcPts val="1380"/>
              </a:lnSpc>
              <a:buAutoNum type="arabicPeriod" startAt="6"/>
              <a:tabLst>
                <a:tab pos="462870" algn="l"/>
              </a:tabLst>
            </a:pPr>
            <a:r>
              <a:rPr sz="1300" b="1" dirty="0">
                <a:latin typeface="Times New Roman"/>
                <a:cs typeface="Times New Roman"/>
              </a:rPr>
              <a:t>Когда</a:t>
            </a:r>
            <a:r>
              <a:rPr sz="1300" b="1" spc="-2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частное</a:t>
            </a:r>
            <a:r>
              <a:rPr sz="1300" b="1" spc="-2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равно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0?</a:t>
            </a:r>
            <a:endParaRPr sz="1300" b="1">
              <a:latin typeface="Times New Roman"/>
              <a:cs typeface="Times New Roman"/>
            </a:endParaRPr>
          </a:p>
          <a:p>
            <a:pPr marL="584144" indent="-343501">
              <a:lnSpc>
                <a:spcPts val="1380"/>
              </a:lnSpc>
              <a:buAutoNum type="arabicPeriod" startAt="6"/>
              <a:tabLst>
                <a:tab pos="584144" algn="l"/>
                <a:tab pos="584778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Как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называется</a:t>
            </a:r>
            <a:r>
              <a:rPr sz="1300" b="1" dirty="0">
                <a:latin typeface="Times New Roman"/>
                <a:cs typeface="Times New Roman"/>
              </a:rPr>
              <a:t> дробь,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у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которой </a:t>
            </a:r>
            <a:r>
              <a:rPr sz="1300" b="1" spc="-5" dirty="0">
                <a:latin typeface="Times New Roman"/>
                <a:cs typeface="Times New Roman"/>
              </a:rPr>
              <a:t>числитель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равен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знаменателю?</a:t>
            </a:r>
            <a:endParaRPr sz="1300" b="1">
              <a:latin typeface="Times New Roman"/>
              <a:cs typeface="Times New Roman"/>
            </a:endParaRPr>
          </a:p>
          <a:p>
            <a:pPr marL="584144" indent="-343501">
              <a:lnSpc>
                <a:spcPts val="1380"/>
              </a:lnSpc>
              <a:buAutoNum type="arabicPeriod" startAt="6"/>
              <a:tabLst>
                <a:tab pos="584144" algn="l"/>
                <a:tab pos="584778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Формула </a:t>
            </a:r>
            <a:r>
              <a:rPr sz="1300" b="1" dirty="0">
                <a:latin typeface="Times New Roman"/>
                <a:cs typeface="Times New Roman"/>
              </a:rPr>
              <a:t>для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нахождения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площади прямоугольника</a:t>
            </a:r>
            <a:endParaRPr sz="1300" b="1">
              <a:latin typeface="Times New Roman"/>
              <a:cs typeface="Times New Roman"/>
            </a:endParaRPr>
          </a:p>
          <a:p>
            <a:pPr marL="584144" indent="-343501">
              <a:lnSpc>
                <a:spcPts val="1380"/>
              </a:lnSpc>
              <a:buAutoNum type="arabicPeriod" startAt="6"/>
              <a:tabLst>
                <a:tab pos="584144" algn="l"/>
                <a:tab pos="584778" algn="l"/>
              </a:tabLst>
            </a:pPr>
            <a:r>
              <a:rPr sz="1300" b="1" dirty="0">
                <a:latin typeface="Times New Roman"/>
                <a:cs typeface="Times New Roman"/>
              </a:rPr>
              <a:t>Чему</a:t>
            </a:r>
            <a:r>
              <a:rPr sz="1300" b="1" spc="-3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равно </a:t>
            </a:r>
            <a:r>
              <a:rPr sz="1300" b="1" dirty="0">
                <a:latin typeface="Times New Roman"/>
                <a:cs typeface="Times New Roman"/>
              </a:rPr>
              <a:t>3</a:t>
            </a:r>
            <a:r>
              <a:rPr sz="1300" b="1" spc="-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третьей степени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?</a:t>
            </a:r>
            <a:endParaRPr sz="1300" b="1">
              <a:latin typeface="Times New Roman"/>
              <a:cs typeface="Times New Roman"/>
            </a:endParaRPr>
          </a:p>
          <a:p>
            <a:pPr marL="584144" indent="-343501">
              <a:lnSpc>
                <a:spcPts val="1380"/>
              </a:lnSpc>
              <a:buAutoNum type="arabicPeriod" startAt="6"/>
              <a:tabLst>
                <a:tab pos="584144" algn="l"/>
                <a:tab pos="584778" algn="l"/>
              </a:tabLst>
            </a:pPr>
            <a:r>
              <a:rPr sz="1300" b="1" dirty="0">
                <a:latin typeface="Times New Roman"/>
                <a:cs typeface="Times New Roman"/>
              </a:rPr>
              <a:t>Чему</a:t>
            </a:r>
            <a:r>
              <a:rPr sz="1300" b="1" spc="-3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равен периметр квадрата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?</a:t>
            </a:r>
            <a:endParaRPr sz="1300" b="1">
              <a:latin typeface="Times New Roman"/>
              <a:cs typeface="Times New Roman"/>
            </a:endParaRPr>
          </a:p>
          <a:p>
            <a:pPr marL="584144" indent="-343501">
              <a:lnSpc>
                <a:spcPts val="1380"/>
              </a:lnSpc>
              <a:buAutoNum type="arabicPeriod" startAt="6"/>
              <a:tabLst>
                <a:tab pos="584144" algn="l"/>
                <a:tab pos="584778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Как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называется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результат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сложения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?</a:t>
            </a:r>
            <a:endParaRPr sz="1300" b="1">
              <a:latin typeface="Times New Roman"/>
              <a:cs typeface="Times New Roman"/>
            </a:endParaRPr>
          </a:p>
          <a:p>
            <a:pPr marL="584144" indent="-343501">
              <a:lnSpc>
                <a:spcPts val="1410"/>
              </a:lnSpc>
              <a:buAutoNum type="arabicPeriod" startAt="6"/>
              <a:tabLst>
                <a:tab pos="584144" algn="l"/>
                <a:tab pos="584778" algn="l"/>
              </a:tabLst>
            </a:pPr>
            <a:r>
              <a:rPr sz="1300" b="1" spc="-5" dirty="0">
                <a:latin typeface="Times New Roman"/>
                <a:cs typeface="Times New Roman"/>
              </a:rPr>
              <a:t>Сколько </a:t>
            </a:r>
            <a:r>
              <a:rPr sz="1300" b="1" spc="-10" dirty="0">
                <a:latin typeface="Times New Roman"/>
                <a:cs typeface="Times New Roman"/>
              </a:rPr>
              <a:t>секунд</a:t>
            </a:r>
            <a:r>
              <a:rPr sz="1300" b="1" spc="-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одном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часе?</a:t>
            </a:r>
            <a:endParaRPr sz="1300" b="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b="1">
              <a:latin typeface="Times New Roman"/>
              <a:cs typeface="Times New Roman"/>
            </a:endParaRPr>
          </a:p>
          <a:p>
            <a:pPr>
              <a:spcBef>
                <a:spcPts val="21"/>
              </a:spcBef>
            </a:pPr>
            <a:endParaRPr sz="1000">
              <a:latin typeface="Times New Roman"/>
              <a:cs typeface="Times New Roman"/>
            </a:endParaRPr>
          </a:p>
          <a:p>
            <a:pPr marL="12698"/>
            <a:endParaRPr sz="1300">
              <a:latin typeface="Times New Roman"/>
              <a:cs typeface="Times New Roman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22300" y="654050"/>
            <a:ext cx="88392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 _ _ Ф 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(предмет одежды).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_ _ _ Ж  (шуточный или сатирический рисунок).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_ _ _ М  (обаяние, очарование).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_ _ _ НИР  (подвижное соединение деталей механизма).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_ _ _ ПЕЙ  (порода собак).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_ _ _ МАНКА  (музыкальный инструмент).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22300" y="2025650"/>
            <a:ext cx="88392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П _ _ _ Ь (пучок волос).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ОТ _ _ _ (группа людей).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_ _ _ (праздничная одежда).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ПО _ _ _ ОК (состояние вещей у аккуратного человека).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46100" y="349250"/>
            <a:ext cx="9372600" cy="190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998" indent="-115559">
              <a:lnSpc>
                <a:spcPts val="1410"/>
              </a:lnSpc>
              <a:buSzPct val="91666"/>
              <a:tabLst>
                <a:tab pos="487633" algn="l"/>
              </a:tabLst>
            </a:pPr>
            <a:r>
              <a:rPr lang="ru-RU" b="1" spc="-5" dirty="0" smtClean="0">
                <a:latin typeface="Times New Roman"/>
                <a:cs typeface="Times New Roman"/>
              </a:rPr>
              <a:t>4.Станция</a:t>
            </a:r>
            <a:r>
              <a:rPr lang="ru-RU" b="1" spc="5" dirty="0" smtClean="0">
                <a:latin typeface="Times New Roman"/>
                <a:cs typeface="Times New Roman"/>
              </a:rPr>
              <a:t> </a:t>
            </a:r>
            <a:r>
              <a:rPr lang="ru-RU" b="1" i="1" spc="-5" dirty="0" smtClean="0">
                <a:latin typeface="Times New Roman"/>
                <a:cs typeface="Times New Roman"/>
              </a:rPr>
              <a:t>«Магазин»</a:t>
            </a:r>
            <a:r>
              <a:rPr lang="ru-RU" b="1" i="1" spc="-1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–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нужно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купить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самый</a:t>
            </a:r>
            <a:r>
              <a:rPr lang="ru-RU" spc="1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дешёвый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набор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продуктов.</a:t>
            </a:r>
            <a:endParaRPr lang="ru-RU" dirty="0" smtClean="0">
              <a:latin typeface="Times New Roman"/>
              <a:cs typeface="Times New Roman"/>
            </a:endParaRPr>
          </a:p>
          <a:p>
            <a:pPr marL="372074">
              <a:lnSpc>
                <a:spcPts val="1380"/>
              </a:lnSpc>
            </a:pPr>
            <a:r>
              <a:rPr lang="ru-RU" spc="-5" dirty="0" smtClean="0">
                <a:latin typeface="Times New Roman"/>
                <a:cs typeface="Times New Roman"/>
              </a:rPr>
              <a:t>Пример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набора:</a:t>
            </a:r>
            <a:r>
              <a:rPr lang="ru-RU" dirty="0" smtClean="0">
                <a:latin typeface="Times New Roman"/>
                <a:cs typeface="Times New Roman"/>
              </a:rPr>
              <a:t> 2 булки </a:t>
            </a:r>
            <a:r>
              <a:rPr lang="ru-RU" spc="-5" dirty="0" smtClean="0">
                <a:latin typeface="Times New Roman"/>
                <a:cs typeface="Times New Roman"/>
              </a:rPr>
              <a:t>хлеба,</a:t>
            </a:r>
            <a:r>
              <a:rPr lang="ru-RU" dirty="0" smtClean="0">
                <a:latin typeface="Times New Roman"/>
                <a:cs typeface="Times New Roman"/>
              </a:rPr>
              <a:t> 500 </a:t>
            </a:r>
            <a:r>
              <a:rPr lang="ru-RU" spc="-5" dirty="0" smtClean="0">
                <a:latin typeface="Times New Roman"/>
                <a:cs typeface="Times New Roman"/>
              </a:rPr>
              <a:t>гр. колбасы,</a:t>
            </a:r>
            <a:r>
              <a:rPr lang="ru-RU" dirty="0" smtClean="0">
                <a:latin typeface="Times New Roman"/>
                <a:cs typeface="Times New Roman"/>
              </a:rPr>
              <a:t> 300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гр. </a:t>
            </a:r>
            <a:r>
              <a:rPr lang="ru-RU" dirty="0" smtClean="0">
                <a:latin typeface="Times New Roman"/>
                <a:cs typeface="Times New Roman"/>
              </a:rPr>
              <a:t>конфет и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1кг</a:t>
            </a:r>
            <a:r>
              <a:rPr lang="ru-RU" spc="-15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500 </a:t>
            </a:r>
            <a:r>
              <a:rPr lang="ru-RU" spc="-5" dirty="0" smtClean="0">
                <a:latin typeface="Times New Roman"/>
                <a:cs typeface="Times New Roman"/>
              </a:rPr>
              <a:t>гр. </a:t>
            </a:r>
            <a:r>
              <a:rPr lang="ru-RU" dirty="0" smtClean="0">
                <a:latin typeface="Times New Roman"/>
                <a:cs typeface="Times New Roman"/>
              </a:rPr>
              <a:t>яблок.</a:t>
            </a:r>
          </a:p>
          <a:p>
            <a:pPr marL="12698" marR="5715" indent="359375">
              <a:lnSpc>
                <a:spcPts val="1380"/>
              </a:lnSpc>
              <a:spcBef>
                <a:spcPts val="65"/>
              </a:spcBef>
            </a:pPr>
            <a:r>
              <a:rPr lang="ru-RU" spc="-5" dirty="0" smtClean="0">
                <a:latin typeface="Times New Roman"/>
                <a:cs typeface="Times New Roman"/>
              </a:rPr>
              <a:t>Цены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реальные,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слегка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округлённые</a:t>
            </a:r>
            <a:r>
              <a:rPr lang="ru-RU" dirty="0" smtClean="0">
                <a:latin typeface="Times New Roman"/>
                <a:cs typeface="Times New Roman"/>
              </a:rPr>
              <a:t> для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более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удобного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счета</a:t>
            </a:r>
            <a:r>
              <a:rPr lang="ru-RU" dirty="0" smtClean="0">
                <a:latin typeface="Times New Roman"/>
                <a:cs typeface="Times New Roman"/>
              </a:rPr>
              <a:t> в</a:t>
            </a:r>
            <a:r>
              <a:rPr lang="ru-RU" spc="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трёх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вариантах</a:t>
            </a:r>
            <a:r>
              <a:rPr lang="ru-RU" dirty="0" smtClean="0">
                <a:latin typeface="Times New Roman"/>
                <a:cs typeface="Times New Roman"/>
              </a:rPr>
              <a:t> (в </a:t>
            </a:r>
            <a:r>
              <a:rPr lang="ru-RU" spc="-28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качестве</a:t>
            </a:r>
            <a:r>
              <a:rPr lang="ru-RU" spc="-1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цен</a:t>
            </a:r>
            <a:r>
              <a:rPr lang="ru-RU" dirty="0" smtClean="0">
                <a:latin typeface="Times New Roman"/>
                <a:cs typeface="Times New Roman"/>
              </a:rPr>
              <a:t> в</a:t>
            </a:r>
            <a:r>
              <a:rPr lang="ru-RU" spc="-5" dirty="0" smtClean="0">
                <a:latin typeface="Times New Roman"/>
                <a:cs typeface="Times New Roman"/>
              </a:rPr>
              <a:t> трёх</a:t>
            </a:r>
            <a:r>
              <a:rPr lang="ru-RU" spc="1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различных</a:t>
            </a:r>
            <a:r>
              <a:rPr lang="ru-RU" spc="1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магазинах).</a:t>
            </a:r>
            <a:endParaRPr lang="ru-RU" dirty="0" smtClean="0">
              <a:latin typeface="Times New Roman"/>
              <a:cs typeface="Times New Roman"/>
            </a:endParaRPr>
          </a:p>
          <a:p>
            <a:pPr marL="12698" marR="10159" indent="359375">
              <a:lnSpc>
                <a:spcPts val="1380"/>
              </a:lnSpc>
              <a:spcBef>
                <a:spcPts val="5"/>
              </a:spcBef>
            </a:pPr>
            <a:endParaRPr lang="ru-RU" i="1" u="sng" spc="-5" dirty="0" smtClean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698" marR="10159" indent="359375">
              <a:lnSpc>
                <a:spcPts val="1380"/>
              </a:lnSpc>
              <a:spcBef>
                <a:spcPts val="5"/>
              </a:spcBef>
            </a:pPr>
            <a:endParaRPr lang="ru-RU" i="1" u="sng" spc="-5" dirty="0" smtClean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698" marR="10159" indent="359375">
              <a:lnSpc>
                <a:spcPts val="1380"/>
              </a:lnSpc>
              <a:spcBef>
                <a:spcPts val="5"/>
              </a:spcBef>
            </a:pPr>
            <a:r>
              <a:rPr lang="ru-RU" i="1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Оборудование</a:t>
            </a:r>
            <a:r>
              <a:rPr lang="ru-RU" spc="-5" dirty="0" smtClean="0">
                <a:latin typeface="Times New Roman"/>
                <a:cs typeface="Times New Roman"/>
              </a:rPr>
              <a:t>:</a:t>
            </a:r>
            <a:r>
              <a:rPr lang="ru-RU" spc="10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Необходимо</a:t>
            </a:r>
            <a:r>
              <a:rPr lang="ru-RU" spc="10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организовать</a:t>
            </a:r>
            <a:r>
              <a:rPr lang="ru-RU" spc="100" dirty="0" smtClean="0"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latin typeface="Times New Roman"/>
                <a:cs typeface="Times New Roman"/>
              </a:rPr>
              <a:t>антураж:</a:t>
            </a:r>
            <a:r>
              <a:rPr lang="ru-RU" spc="10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три</a:t>
            </a:r>
            <a:r>
              <a:rPr lang="ru-RU" spc="10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прилавка</a:t>
            </a:r>
            <a:r>
              <a:rPr lang="ru-RU" spc="95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с</a:t>
            </a:r>
            <a:r>
              <a:rPr lang="ru-RU" spc="9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вывеской,</a:t>
            </a:r>
            <a:r>
              <a:rPr lang="ru-RU" spc="9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реальные </a:t>
            </a:r>
            <a:r>
              <a:rPr lang="ru-RU" spc="-28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продукты </a:t>
            </a:r>
            <a:r>
              <a:rPr lang="ru-RU" dirty="0" smtClean="0">
                <a:latin typeface="Times New Roman"/>
                <a:cs typeface="Times New Roman"/>
              </a:rPr>
              <a:t>и </a:t>
            </a:r>
            <a:r>
              <a:rPr lang="ru-RU" spc="-5" dirty="0" smtClean="0">
                <a:latin typeface="Times New Roman"/>
                <a:cs typeface="Times New Roman"/>
              </a:rPr>
              <a:t>ценники</a:t>
            </a:r>
            <a:r>
              <a:rPr lang="ru-RU" dirty="0" smtClean="0">
                <a:latin typeface="Times New Roman"/>
                <a:cs typeface="Times New Roman"/>
              </a:rPr>
              <a:t> к</a:t>
            </a:r>
            <a:r>
              <a:rPr lang="ru-RU" spc="-1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ним.</a:t>
            </a:r>
            <a:endParaRPr lang="ru-RU" dirty="0" smtClean="0">
              <a:latin typeface="Times New Roman"/>
              <a:cs typeface="Times New Roman"/>
            </a:endParaRPr>
          </a:p>
          <a:p>
            <a:pPr marL="12698" marR="8254" indent="359375">
              <a:lnSpc>
                <a:spcPts val="1380"/>
              </a:lnSpc>
            </a:pPr>
            <a:r>
              <a:rPr lang="ru-RU" spc="-5" dirty="0" smtClean="0">
                <a:latin typeface="Times New Roman"/>
                <a:cs typeface="Times New Roman"/>
              </a:rPr>
              <a:t>Ребята</a:t>
            </a:r>
            <a:r>
              <a:rPr lang="ru-RU" spc="26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должны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определить,</a:t>
            </a:r>
            <a:r>
              <a:rPr lang="ru-RU" spc="27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в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каком</a:t>
            </a:r>
            <a:r>
              <a:rPr lang="ru-RU" spc="26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магазине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можно</a:t>
            </a:r>
            <a:r>
              <a:rPr lang="ru-RU" spc="26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купить</a:t>
            </a:r>
            <a:r>
              <a:rPr lang="ru-RU" spc="270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самый</a:t>
            </a:r>
            <a:r>
              <a:rPr lang="ru-RU" spc="27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дешёвый</a:t>
            </a:r>
            <a:r>
              <a:rPr lang="ru-RU" spc="27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набор </a:t>
            </a:r>
            <a:r>
              <a:rPr lang="ru-RU" spc="-285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таких</a:t>
            </a:r>
            <a:r>
              <a:rPr lang="ru-RU" spc="1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продуктов</a:t>
            </a:r>
            <a:r>
              <a:rPr lang="ru-RU" dirty="0" smtClean="0">
                <a:latin typeface="Times New Roman"/>
                <a:cs typeface="Times New Roman"/>
              </a:rPr>
              <a:t> и </a:t>
            </a:r>
            <a:r>
              <a:rPr lang="ru-RU" spc="-5" dirty="0" smtClean="0">
                <a:latin typeface="Times New Roman"/>
                <a:cs typeface="Times New Roman"/>
              </a:rPr>
              <a:t>сколько</a:t>
            </a:r>
            <a:r>
              <a:rPr lang="ru-RU" dirty="0" smtClean="0">
                <a:latin typeface="Times New Roman"/>
                <a:cs typeface="Times New Roman"/>
              </a:rPr>
              <a:t> за</a:t>
            </a:r>
            <a:r>
              <a:rPr lang="ru-RU" spc="-5" dirty="0" smtClean="0"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latin typeface="Times New Roman"/>
                <a:cs typeface="Times New Roman"/>
              </a:rPr>
              <a:t>них</a:t>
            </a:r>
            <a:r>
              <a:rPr lang="ru-RU" spc="10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нужно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latin typeface="Times New Roman"/>
                <a:cs typeface="Times New Roman"/>
              </a:rPr>
              <a:t>заплатить.</a:t>
            </a:r>
            <a:endParaRPr lang="ru-RU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865</Words>
  <Application>Microsoft Office PowerPoint</Application>
  <PresentationFormat>Произвольный</PresentationFormat>
  <Paragraphs>84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King</cp:lastModifiedBy>
  <cp:revision>7</cp:revision>
  <dcterms:created xsi:type="dcterms:W3CDTF">2023-01-31T17:10:19Z</dcterms:created>
  <dcterms:modified xsi:type="dcterms:W3CDTF">2024-01-16T18:49:14Z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2018-06-04T00:00:00Z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2023-01-31T00:00:00Z</vt:filetime>
  </property>
</Properties>
</file>